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8"/>
  </p:notesMasterIdLst>
  <p:sldIdLst>
    <p:sldId id="256" r:id="rId6"/>
    <p:sldId id="277" r:id="rId7"/>
    <p:sldId id="299" r:id="rId8"/>
    <p:sldId id="300" r:id="rId9"/>
    <p:sldId id="301" r:id="rId10"/>
    <p:sldId id="259" r:id="rId11"/>
    <p:sldId id="302" r:id="rId12"/>
    <p:sldId id="291" r:id="rId13"/>
    <p:sldId id="289" r:id="rId14"/>
    <p:sldId id="294" r:id="rId15"/>
    <p:sldId id="297" r:id="rId16"/>
    <p:sldId id="303" r:id="rId1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san Kirchner" initials="SK" lastIdx="3" clrIdx="0">
    <p:extLst>
      <p:ext uri="{19B8F6BF-5375-455C-9EA6-DF929625EA0E}">
        <p15:presenceInfo xmlns:p15="http://schemas.microsoft.com/office/powerpoint/2012/main" userId="S::skirchner@cupe.ca::9c5bb040-4814-4496-9e65-5ef00a0392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BA7"/>
    <a:srgbClr val="FF0066"/>
    <a:srgbClr val="AD1D63"/>
    <a:srgbClr val="AF004B"/>
    <a:srgbClr val="CC0066"/>
    <a:srgbClr val="FF33CC"/>
    <a:srgbClr val="FF00FF"/>
    <a:srgbClr val="660066"/>
    <a:srgbClr val="F6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A6405D-53EC-442B-A193-3163A8C95F9F}" v="1" dt="2025-03-31T17:02:29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3"/>
  </p:normalViewPr>
  <p:slideViewPr>
    <p:cSldViewPr snapToGrid="0" snapToObjects="1">
      <p:cViewPr>
        <p:scale>
          <a:sx n="96" d="100"/>
          <a:sy n="96" d="100"/>
        </p:scale>
        <p:origin x="68" y="3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1" d="100"/>
          <a:sy n="81" d="100"/>
        </p:scale>
        <p:origin x="31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D56CC51-1383-4237-A0DF-88F762F47FA7}" type="datetimeFigureOut">
              <a:rPr lang="en-CA" smtClean="0"/>
              <a:t>2025-04-24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3DF3822-288B-45EC-9A86-D9995DFC8EB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019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281F-5204-2147-B8BE-983314E97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960" y="401653"/>
            <a:ext cx="9538758" cy="2657741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26C47-35BB-C34F-AB78-8BE4C1AC3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8960" y="3798606"/>
            <a:ext cx="9538758" cy="1802094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77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DD0E7-2660-6047-9534-86B2AE2D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A282AF-43B4-A145-9114-7932CA65B1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0DE25-C06B-164D-8555-7A629E5B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4AF3A-72E1-4219-863D-B67325200D0E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2C55B-C130-9940-B0EA-91EB44EE0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8E2F5-E69D-3240-943A-3353766C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3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1045E4-E4C0-7742-9D55-4EBCA4267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F04116-A94B-9246-AC1E-E8915AC0E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C9288-656D-1641-BE8D-8C208A881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1C02B9-DA10-46D3-9F2E-77829E9C0E66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A4DE4-7C85-2449-87EF-F41AB47F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B3B13-8C33-034D-A6F0-B2D01E4D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0514-A9B7-A244-B3C7-D1063C55F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3443" y="1"/>
            <a:ext cx="9144000" cy="1600200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BF8EC-BC8A-2241-8936-57282BCB4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442" y="2100943"/>
            <a:ext cx="9625057" cy="3801093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6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04DE-B7DD-CC4A-B5DF-C472ABA7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2E43D-8AED-CF43-A817-8F06A3ADF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44AC6-7887-DE44-9772-1C3CF0D9F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3DA3A-270B-4D55-A3B2-4EF63BEABEA3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02120-24CD-0F43-9D2D-D7E93459D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9B619-FD7F-B844-9B02-BD1328E7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7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7B5A2-FF0F-E14A-8557-1EE08B18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E7864-4E5F-674A-A373-95FBFFD5E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B2C81-4D65-8A43-AB03-6A03ADFFE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C11A1-CA08-4D44-87BC-060839F82701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912B8-DFA1-1040-A077-7D31906BD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03DDA-CDB1-1942-9E0C-6DEE18336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9FC4C-6136-8E4A-B5C5-E93E60FD4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B1ABF-3011-4449-8C4B-D949A88963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5E666-FB64-064C-8406-BA32B2FFC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B41DC-4876-5641-8221-1C323A2C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B92DC-B347-4D02-9DB7-9BCBB39D675F}" type="datetime1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1664A-E9ED-0443-85E1-1ECDDD51E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08351-99DA-8440-88E1-044E7A399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4A4B-81E7-CA43-AE93-D27461857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E3D15-0D3C-304C-B08D-B0DDCA00B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9EB6C-80D8-114D-911A-1111CC4FF2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3121EB-5B04-8A4D-A865-73A858706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ECEA4-5E3E-2245-A080-090168B773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F1F46-F035-984C-824D-DE6775F5E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12A2A-A871-4E59-B2CA-95B67FD39827}" type="datetime1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8CBFAC-0DA0-4D4D-AA7C-7E9BCC0E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51DAEE-4B42-FC42-9486-7F2944CB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B8ECA-1569-C240-90F8-DBE63EBD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BA52F-87BB-BC41-B455-E5D5C462E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83669-F972-4FB7-A188-43E8CEE7EA2B}" type="datetime1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BEAA5-56AC-844C-8F50-7E8D2D995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9F673A-7A41-A644-96BB-7EAA477B6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904329-39CA-8D44-8D45-186E4F2C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CEFF7-646D-4F08-9017-7053BE6229C9}" type="datetime1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BC08C2-5DBF-2240-809C-562CF93B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20C73-0329-6E4D-8B63-11E23028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5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F91CB-E0A6-CE48-9E23-581FCD55D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4A113-288D-874B-ADAA-635438AA7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6453E-E3AB-424A-92C9-83BAE8FDD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66E1F-CD9A-9346-A2AB-350C66E0B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8CD5-5383-4FCE-AB0F-D572B5EE00D9}" type="datetime1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4EA72-CB32-304E-ACA5-73F44A7D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E5ED7-4185-374E-9105-B68F8AB7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6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40C0-6412-AB4B-AD37-BAF174F34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8E9E5-9D93-DA48-A0D4-9747B2B1F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125C-24DA-D644-AAC1-85905959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A421A-8F2E-49E2-B829-9E8C57B68D2E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2AD12-9987-6A41-9AF4-FE2E7D47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C9B99-BE6C-854C-BA0F-2CF927C3C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0D17-5140-A34F-9851-574E490D5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61790-8982-2649-B4FA-4DA1FA1C2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D6B78-431F-A044-84A8-9C5A9CE51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FB702-49FC-CF41-A9A8-1E74B06C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230D1-59C3-4C5E-95BF-DB98C65D9CE7}" type="datetime1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0414E-5095-C642-9F1B-58ABE053C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F0A4-9EFF-634F-B747-EBED96FE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6FE2F-23AA-064E-BA9B-84A8B875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F417CB-DE55-FC41-A212-9192900E5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C1A3-0558-F64C-A437-6AB9EB29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AAED-F762-432A-9458-41DD6C688957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E33A7-53B3-4047-B896-EF660D63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4A368-9005-184D-961C-3AF7B10D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3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CE295-0D4B-4A48-B52D-9711BABCFB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9A2D9-B9FE-8849-BF7F-061BBDC74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B4346-F1F5-4C45-8536-89991894D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6C4A4-72BC-4381-9D32-CFD637475DB2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4215-4090-D24B-A220-08A9B9E28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930A8-DB1E-7347-B106-DB9F8DD6D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1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38407-91CC-034B-8CA1-F2E31F2E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7A30F-D0E9-0C48-B0A7-0882C6711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41E15-6268-E640-975F-408F01CC3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939077-82F5-4B87-BD41-BFBA8123746A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63F3C-EDD7-F449-BAB9-8FA51AA32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4F84D-6A94-E749-B14E-0354CCD1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7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6DBE8-CA1E-1840-87CB-D70B8D09F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035BB-DD44-4B49-BEA1-487A2130F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79068-BF68-3443-A092-885B7C1E9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236EF-25FD-5446-B9EE-B723883D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CF4000-0472-45DE-9940-56DF440FA309}" type="datetime1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BC6E0-C46F-924A-902C-F76D943D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E5C89E-23CA-2E41-836F-70A983E0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D3507-8B42-084D-8FEC-8A6D51FC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B2B46-52F8-9049-9117-7DA7A9B98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335ED-EFDA-AB4B-A897-F8C87DA3C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39708-6D2A-394F-9740-0F88E1855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D6A98-8E06-A84C-9A23-1E9EDDDA98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953139-4812-F04E-A217-AD37332D3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5B1EBF-EAFB-4172-B127-D9E55C72D99C}" type="datetime1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CE4183-25AB-3A4B-8B66-D9C10FBE7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69D47-6BD6-8D4E-83D5-B9689DD41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6FA98-4E50-1C46-AE1E-6FBAF8F0F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87A779-65EB-5D42-B6FF-85B72DC0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D0BEE5-6922-4CAF-B778-6B08F0ACF766}" type="datetime1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3D2CE-AC63-AF4C-8082-7FB2BAD3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C3C09-80D4-7243-B56B-15800275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EC2534-504B-3D4D-AE5C-36E58942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17EFE3-3BD4-4E57-AF7E-DBD23F6D6057}" type="datetime1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689360-59AC-E144-A10F-3E2A3F30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B24D5-A8B5-5D46-A454-17AF7574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468DA-03AA-3940-AECC-1EC64937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93D58-996D-904B-A1D1-953C8FE51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1EF26-54B9-A949-9A88-6DAD4A8C0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888AC-D182-6E4C-BF4F-6D9D3AB592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F3A1F5-46D6-42A3-9E72-3B83B92D6105}" type="datetime1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86B0D-49C9-CE45-86E4-54D96FC9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4D98-936F-D342-A9B3-B281B8AE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9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307A9-6BD1-2C41-AED7-857B540C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9786EC-6854-2849-83C6-EC0963FF42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BBE07-FAC0-A049-A2E2-BAD7ABBC4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689C1-FD86-BB4B-9A5C-5F7129CAB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942F50-3CFF-4711-BA5D-1210BEF3E324}" type="datetime1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FC14A-26FC-F145-B666-71A362A3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8C584-8C82-284B-A1DA-D8719BEC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44D998-E4F6-674A-BF01-6FA13BEC9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4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F6FBF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A00C01-4B4E-1740-9926-0734364BC4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15AF29-DC76-5044-B095-4397E14D3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8C142-F48D-CF49-AEDF-F6DEE2647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837061"/>
            <a:ext cx="10515600" cy="2339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8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84000">
              <a:srgbClr val="F6FBF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D92F7F-E79B-E44A-860C-05F78C665A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83426C-7EAA-AA4A-A84F-724BAA87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51435-643C-B949-85F9-8DF15249C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46355-81AD-084A-9275-A1AB6F18C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31747-5A49-47D1-B1E6-0DB180A9DE68}" type="datetime1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F3273-32BC-8C41-8D7C-A7FEA2521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8047-C051-1F4C-AA77-8488C983F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A95F7-043B-2848-8E5A-C527D89C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9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FB13-A491-974C-AEEC-69B2738DB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753" y="916123"/>
            <a:ext cx="11789038" cy="1581731"/>
          </a:xfrm>
          <a:noFill/>
          <a:scene3d>
            <a:camera prst="orthographicFront"/>
            <a:lightRig rig="threePt" dir="t"/>
          </a:scene3d>
          <a:sp3d/>
        </p:spPr>
        <p:txBody>
          <a:bodyPr>
            <a:normAutofit fontScale="90000"/>
            <a:sp3d/>
          </a:bodyPr>
          <a:lstStyle/>
          <a:p>
            <a:pPr algn="ctr"/>
            <a:br>
              <a:rPr lang="en-US" sz="2200" dirty="0"/>
            </a:br>
            <a:br>
              <a:rPr lang="en-US" sz="3100" dirty="0"/>
            </a:br>
            <a:r>
              <a:rPr lang="en-US" sz="5300" dirty="0"/>
              <a:t>Canadian Union of Public Employees</a:t>
            </a:r>
            <a:br>
              <a:rPr lang="en-US" sz="2800" dirty="0"/>
            </a:br>
            <a:r>
              <a:rPr lang="en-US" dirty="0"/>
              <a:t>CUPE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45FE3-DAC1-2A40-86A5-FFE36FEAB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24865"/>
            <a:ext cx="12192000" cy="3333135"/>
          </a:xfrm>
          <a:noFill/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8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TO:</a:t>
            </a:r>
          </a:p>
          <a:p>
            <a:pPr algn="ctr">
              <a:lnSpc>
                <a:spcPct val="108000"/>
              </a:lnSpc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RIVER EAST TRANSCONA EDUCATIONAL ASSISTANTS ASSOCIATION (</a:t>
            </a:r>
            <a:r>
              <a:rPr lang="en-US" b="1" dirty="0" err="1">
                <a:solidFill>
                  <a:schemeClr val="tx1"/>
                </a:solidFill>
              </a:rPr>
              <a:t>RETEAA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pPr algn="ctr"/>
            <a:endParaRPr lang="en-US" sz="25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00541-F0BA-43F7-92DD-A78A8DAD8BCA}"/>
              </a:ext>
            </a:extLst>
          </p:cNvPr>
          <p:cNvSpPr txBox="1"/>
          <p:nvPr/>
        </p:nvSpPr>
        <p:spPr>
          <a:xfrm>
            <a:off x="10445791" y="5578887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B0291-1442-4644-8AA5-1B6EA7FBB841}"/>
              </a:ext>
            </a:extLst>
          </p:cNvPr>
          <p:cNvSpPr txBox="1"/>
          <p:nvPr/>
        </p:nvSpPr>
        <p:spPr>
          <a:xfrm>
            <a:off x="10644011" y="6502812"/>
            <a:ext cx="1508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SM/</a:t>
            </a:r>
            <a:r>
              <a:rPr lang="en-US" sz="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jca</a:t>
            </a:r>
            <a:r>
              <a:rPr lang="en-US" sz="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/Cope 491</a:t>
            </a:r>
            <a:endParaRPr lang="en-CA" sz="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2327B-9CC1-48A1-804F-C38EC575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DUES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2A5D3-3CF2-44D9-BC8B-493F4152E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dirty="0"/>
          </a:p>
          <a:p>
            <a:pPr indent="-540000"/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Based on regular hours worked</a:t>
            </a:r>
          </a:p>
          <a:p>
            <a:pPr indent="-540000"/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Union dues are set by the local</a:t>
            </a:r>
          </a:p>
          <a:p>
            <a:pPr marL="0" indent="0">
              <a:buNone/>
            </a:pPr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Of that:</a:t>
            </a:r>
          </a:p>
          <a:p>
            <a:pPr marL="900000" lvl="1" indent="-540000"/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.85% of the </a:t>
            </a:r>
            <a:r>
              <a:rPr lang="en-CA" sz="3600">
                <a:latin typeface="Arial" panose="020B0604020202020204" pitchFamily="34" charset="0"/>
                <a:cs typeface="Arial" panose="020B0604020202020204" pitchFamily="34" charset="0"/>
              </a:rPr>
              <a:t>dues goes </a:t>
            </a:r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to National</a:t>
            </a:r>
          </a:p>
          <a:p>
            <a:pPr marL="900000" lvl="1" indent="-540000"/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Any balance remains within the local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3997D-D0AB-65C2-6F58-8BFF733B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F8EDD-805F-4AD0-84CE-CFAF512E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STRIKE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69D3F-FA46-4D29-BDC7-6813EC5CD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8833"/>
            <a:ext cx="10515600" cy="4351338"/>
          </a:xfrm>
        </p:spPr>
        <p:txBody>
          <a:bodyPr/>
          <a:lstStyle/>
          <a:p>
            <a:pPr marL="540000" indent="-540000">
              <a:spcAft>
                <a:spcPts val="1200"/>
              </a:spcAft>
            </a:pPr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worker could survive a strike or a lockout without strike pay.  </a:t>
            </a:r>
          </a:p>
          <a:p>
            <a:pPr marL="540000" indent="-540000">
              <a:spcAft>
                <a:spcPts val="1200"/>
              </a:spcAft>
            </a:pPr>
            <a:r>
              <a:rPr lang="en-US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Union dues help workers create a National Strike Fund and allow workers to fight back on a more level playing field with their employer.</a:t>
            </a:r>
          </a:p>
          <a:p>
            <a:pPr marL="540000" indent="-540000">
              <a:spcAft>
                <a:spcPts val="12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CUPE’s strike fund is over $130 million.</a:t>
            </a:r>
            <a:endParaRPr lang="en-CA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A887E-A4AB-1FB8-D1B2-FC777451E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A946DA-A926-844A-A639-3EF8355C3DD4}"/>
              </a:ext>
            </a:extLst>
          </p:cNvPr>
          <p:cNvSpPr/>
          <p:nvPr/>
        </p:nvSpPr>
        <p:spPr>
          <a:xfrm>
            <a:off x="0" y="-642938"/>
            <a:ext cx="12192000" cy="6437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6876BA-3C22-014B-A9FE-F26C8180A3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" t="1196" r="997" b="1498"/>
          <a:stretch/>
        </p:blipFill>
        <p:spPr>
          <a:xfrm>
            <a:off x="988827" y="0"/>
            <a:ext cx="9303489" cy="602866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C3AE32-4270-8041-7C16-4CE58D52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set on the grassy meadow">
            <a:extLst>
              <a:ext uri="{FF2B5EF4-FFF2-40B4-BE49-F238E27FC236}">
                <a16:creationId xmlns:a16="http://schemas.microsoft.com/office/drawing/2014/main" id="{9CA73954-59BA-4D63-8238-99EA18256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79" y="1876301"/>
            <a:ext cx="4763929" cy="4773880"/>
          </a:xfrm>
          <a:prstGeom prst="ellipse">
            <a:avLst/>
          </a:prstGeom>
          <a:ln w="63500" cap="rnd">
            <a:noFill/>
          </a:ln>
          <a:effectLst>
            <a:glow rad="127000">
              <a:schemeClr val="accent1">
                <a:alpha val="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6DC723-8728-4564-B851-104A9591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ACKNOWLEDGEMENT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ACA77-E395-4566-B4D9-E12EF524A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260" y="2810512"/>
            <a:ext cx="6852063" cy="29054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b="0" i="1" dirty="0">
                <a:solidFill>
                  <a:srgbClr val="C5A35F"/>
                </a:solidFill>
                <a:effectLst/>
                <a:latin typeface="skolar-sans-latin"/>
              </a:rPr>
              <a:t> </a:t>
            </a:r>
            <a:r>
              <a:rPr lang="en-CA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“We wish to acknowledge that we are gathered on </a:t>
            </a:r>
            <a:r>
              <a:rPr lang="en-CA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Treaty 1 Territory</a:t>
            </a:r>
            <a:r>
              <a:rPr lang="en-CA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 traditional </a:t>
            </a:r>
            <a:r>
              <a:rPr lang="en-CA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territory, and ancestral lands of the Anishinaabeg, Cree, </a:t>
            </a:r>
            <a:br>
              <a:rPr lang="en-CA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Oji-Cree, Dakota, and Dene Peoples, and on the National Homeland of the Red River Métis.”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E018C-532D-87A4-80A5-CFF56EFC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>
                <a:cs typeface="Arial" panose="020B0604020202020204" pitchFamily="34" charset="0"/>
              </a:rPr>
              <a:t>2</a:t>
            </a:fld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lose-up of stacked books">
            <a:extLst>
              <a:ext uri="{FF2B5EF4-FFF2-40B4-BE49-F238E27FC236}">
                <a16:creationId xmlns:a16="http://schemas.microsoft.com/office/drawing/2014/main" id="{1BD2D6E3-81D0-45BE-BEFE-31B46962FF0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alphaModFix amt="50000"/>
          </a:blip>
          <a:srcRect l="47554"/>
          <a:stretch/>
        </p:blipFill>
        <p:spPr>
          <a:xfrm>
            <a:off x="8580474" y="1809893"/>
            <a:ext cx="3611526" cy="5045652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B45BD-87EE-47AE-BCF2-1E407738C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K-12 AND CUPE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0EACC-9BD8-495E-9EA2-29A5AAB82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282" y="1384798"/>
            <a:ext cx="8176437" cy="5684834"/>
          </a:xfrm>
        </p:spPr>
        <p:txBody>
          <a:bodyPr>
            <a:normAutofit/>
          </a:bodyPr>
          <a:lstStyle/>
          <a:p>
            <a:pPr>
              <a:lnSpc>
                <a:spcPct val="108000"/>
              </a:lnSpc>
            </a:pP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CUPE Manitoba’s 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Education</a:t>
            </a:r>
            <a:r>
              <a: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Sector </a:t>
            </a:r>
            <a:endParaRPr lang="en-US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More than half of all education workers across Canada are CUPE members. 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 Manitoba K-12 Education sector is made up of 45 locals, approximately 6,100 members.</a:t>
            </a: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CUPE represents over 140,000 workers in elementary and secondary schools across Canada, in every classification in the school system - except teachers and management – in over 400 education bargaining units. </a:t>
            </a:r>
          </a:p>
          <a:p>
            <a:pPr marL="342900" indent="-342900">
              <a:lnSpc>
                <a:spcPct val="108000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CUPE’s Education Sector remains one of the strongest in Canada. 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59133-5810-15DA-F409-F495E175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A946DA-A926-844A-A639-3EF8355C3DD4}"/>
              </a:ext>
            </a:extLst>
          </p:cNvPr>
          <p:cNvSpPr/>
          <p:nvPr/>
        </p:nvSpPr>
        <p:spPr>
          <a:xfrm>
            <a:off x="0" y="-642938"/>
            <a:ext cx="12192000" cy="6473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1F8F35B8-3F37-7645-A13D-E9275C6843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19300" y="0"/>
            <a:ext cx="8153400" cy="647386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EEAD83-C66F-50BA-8A79-3C267E40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9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A946DA-A926-844A-A639-3EF8355C3DD4}"/>
              </a:ext>
            </a:extLst>
          </p:cNvPr>
          <p:cNvSpPr/>
          <p:nvPr/>
        </p:nvSpPr>
        <p:spPr>
          <a:xfrm>
            <a:off x="0" y="-642938"/>
            <a:ext cx="12192000" cy="6554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and person holding a flag&#10;&#10;Description automatically generated with low confidence">
            <a:extLst>
              <a:ext uri="{FF2B5EF4-FFF2-40B4-BE49-F238E27FC236}">
                <a16:creationId xmlns:a16="http://schemas.microsoft.com/office/drawing/2014/main" id="{40B2C47B-76B0-604A-87C5-4130A3E08B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11314" y="-228600"/>
            <a:ext cx="9204324" cy="61405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92EAE-945B-5B49-AC5B-FC77117A2E78}"/>
              </a:ext>
            </a:extLst>
          </p:cNvPr>
          <p:cNvSpPr txBox="1"/>
          <p:nvPr/>
        </p:nvSpPr>
        <p:spPr>
          <a:xfrm>
            <a:off x="2234407" y="5911951"/>
            <a:ext cx="7958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CUPE staff supporting K-12 workers on the picket line in Manitoba, 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B5404E-46E1-1113-1FD5-6C7ED83B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1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BBBD5-49A4-406F-BA56-6DE0D2C52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571" y="326570"/>
            <a:ext cx="11433037" cy="1374521"/>
          </a:xfrm>
        </p:spPr>
        <p:txBody>
          <a:bodyPr>
            <a:normAutofit/>
          </a:bodyPr>
          <a:lstStyle/>
          <a:p>
            <a:pPr algn="ctr"/>
            <a:r>
              <a:rPr lang="en-CA" sz="4400" dirty="0"/>
              <a:t>CUPE NATIONAL REPRESENTATIVES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B3A8D-7395-44E9-BAE8-00F06914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572" y="2111829"/>
            <a:ext cx="11433037" cy="441960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9600" dirty="0"/>
              <a:t>Each local is assigned a National Representative.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CA" sz="4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CA" sz="12800" b="1" dirty="0"/>
              <a:t>The CUPE National Representative: 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9600" dirty="0"/>
              <a:t>advises and assists locals with day-to-day labour relations including grievance handling and labour/management meetings; 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9600" dirty="0"/>
              <a:t>has access to specialist support in the province and Ottawa for things like arbitrations, negotiations, research, communications, health and safety, etc.</a:t>
            </a:r>
            <a:br>
              <a:rPr lang="en-CA" sz="9600" dirty="0"/>
            </a:br>
            <a:r>
              <a:rPr lang="en-CA" sz="9600" dirty="0"/>
              <a:t>(e.g. campaigns, cost-shares, strike and defense funds);</a:t>
            </a:r>
          </a:p>
          <a:p>
            <a:pPr marL="360000" indent="-36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9600" dirty="0"/>
              <a:t>provides support and training for local memberships (conflict resolution, financial, bullying and harassment, etc.); and</a:t>
            </a:r>
          </a:p>
          <a:p>
            <a:pPr marL="360000" lvl="0" indent="-360000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9600" dirty="0"/>
              <a:t>assists and supports with local executive and membership meetings.</a:t>
            </a:r>
          </a:p>
          <a:p>
            <a:pPr>
              <a:lnSpc>
                <a:spcPct val="120000"/>
              </a:lnSpc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039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CA946DA-A926-844A-A639-3EF8355C3DD4}"/>
              </a:ext>
            </a:extLst>
          </p:cNvPr>
          <p:cNvSpPr/>
          <p:nvPr/>
        </p:nvSpPr>
        <p:spPr>
          <a:xfrm>
            <a:off x="0" y="-185738"/>
            <a:ext cx="12192000" cy="617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person, screenshot, family&#10;&#10;Description automatically generated">
            <a:extLst>
              <a:ext uri="{FF2B5EF4-FFF2-40B4-BE49-F238E27FC236}">
                <a16:creationId xmlns:a16="http://schemas.microsoft.com/office/drawing/2014/main" id="{8DF473A3-4D92-5844-AECF-D786C462F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2" y="814387"/>
            <a:ext cx="4971530" cy="4114801"/>
          </a:xfrm>
          <a:prstGeom prst="rect">
            <a:avLst/>
          </a:prstGeom>
        </p:spPr>
      </p:pic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600197-99FE-D64B-A6D6-E86EE6FC2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57004"/>
            <a:ext cx="4971531" cy="55294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2710C3-4EFF-5F45-04C0-C1A0ECC6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D67C5-EFC3-462E-830E-4473641D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4819"/>
          </a:xfrm>
        </p:spPr>
        <p:txBody>
          <a:bodyPr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CUPE STRUCTURE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F8312E-483B-4428-9468-88B730BFD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651" y="2020675"/>
            <a:ext cx="8736698" cy="44722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47825A-DBBC-F765-773F-296E7670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9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A34E5-7B61-439B-BF05-F802547B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629"/>
            <a:ext cx="10515600" cy="1325563"/>
          </a:xfrm>
        </p:spPr>
        <p:txBody>
          <a:bodyPr/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CUPE STRUCTURE </a:t>
            </a:r>
            <a:b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C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3D58A-B727-40BE-87B6-87F5C8A4A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137145"/>
            <a:ext cx="10687493" cy="39978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CA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CUPE has a structure, in which each local elects its own Executive, sets its own dues structure, conducts its own bargaining and strike votes, and sends delegates to </a:t>
            </a:r>
            <a:r>
              <a:rPr lang="en-CA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CA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ivision and National conventions to form overarching policy.  This system places the power in the </a:t>
            </a:r>
            <a:r>
              <a:rPr lang="en-CA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hands of the employees - </a:t>
            </a:r>
            <a:r>
              <a:rPr lang="en-CA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it belongs.</a:t>
            </a:r>
            <a:endParaRPr lang="en-CA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CA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CUPE locals are affiliated directly with the National body, and affiliation with Provincial CUPE bodies is optional. 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CA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CUPE National provides their locals with support and assistance through National Representatives, who are employees of CUPE National.  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176C92-22F0-B1FC-3ED8-4037C23A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A95F7-043B-2848-8E5A-C527D89C45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c9728ca-3f62-4370-8acc-89453a5554a3">
      <UserInfo>
        <DisplayName>Sherri Morgan</DisplayName>
        <AccountId>61</AccountId>
        <AccountType/>
      </UserInfo>
      <UserInfo>
        <DisplayName>Lee McLeod</DisplayName>
        <AccountId>37</AccountId>
        <AccountType/>
      </UserInfo>
      <UserInfo>
        <DisplayName>Morgan Chagnon</DisplayName>
        <AccountId>58</AccountId>
        <AccountType/>
      </UserInfo>
    </SharedWithUsers>
    <TaxCatchAll xmlns="8288a1f8-83cf-4b80-aaf8-98e575a96b9e" xsi:nil="true"/>
    <lcf76f155ced4ddcb4097134ff3c332f xmlns="f6442f15-9f9d-4524-9329-49b5c939205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71F00B5CCCB47B5301F02579833A5" ma:contentTypeVersion="19" ma:contentTypeDescription="Create a new document." ma:contentTypeScope="" ma:versionID="129a89c482c22421e00be843f08b88f3">
  <xsd:schema xmlns:xsd="http://www.w3.org/2001/XMLSchema" xmlns:xs="http://www.w3.org/2001/XMLSchema" xmlns:p="http://schemas.microsoft.com/office/2006/metadata/properties" xmlns:ns2="f6442f15-9f9d-4524-9329-49b5c939205a" xmlns:ns3="5c9728ca-3f62-4370-8acc-89453a5554a3" xmlns:ns4="8288a1f8-83cf-4b80-aaf8-98e575a96b9e" targetNamespace="http://schemas.microsoft.com/office/2006/metadata/properties" ma:root="true" ma:fieldsID="8baa94197a14fedd759ef7aa581d6039" ns2:_="" ns3:_="" ns4:_="">
    <xsd:import namespace="f6442f15-9f9d-4524-9329-49b5c939205a"/>
    <xsd:import namespace="5c9728ca-3f62-4370-8acc-89453a5554a3"/>
    <xsd:import namespace="8288a1f8-83cf-4b80-aaf8-98e575a96b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42f15-9f9d-4524-9329-49b5c93920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3a7646-89f3-4ab3-b790-cb3d98b494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728ca-3f62-4370-8acc-89453a5554a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8a1f8-83cf-4b80-aaf8-98e575a96b9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7fd217c-2a83-4dc1-8d23-7744468a0457}" ma:internalName="TaxCatchAll" ma:showField="CatchAllData" ma:web="5c9728ca-3f62-4370-8acc-89453a5554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9AEC60-304C-4CAB-B1E5-FBDA6E58FC26}">
  <ds:schemaRefs>
    <ds:schemaRef ds:uri="http://purl.org/dc/elements/1.1/"/>
    <ds:schemaRef ds:uri="http://schemas.microsoft.com/office/2006/metadata/properties"/>
    <ds:schemaRef ds:uri="5c9728ca-3f62-4370-8acc-89453a5554a3"/>
    <ds:schemaRef ds:uri="1f62aefb-90f8-414b-9674-50cfc55cdd6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8288a1f8-83cf-4b80-aaf8-98e575a96b9e"/>
    <ds:schemaRef ds:uri="f6442f15-9f9d-4524-9329-49b5c939205a"/>
  </ds:schemaRefs>
</ds:datastoreItem>
</file>

<file path=customXml/itemProps2.xml><?xml version="1.0" encoding="utf-8"?>
<ds:datastoreItem xmlns:ds="http://schemas.openxmlformats.org/officeDocument/2006/customXml" ds:itemID="{49938FDD-41E3-45B3-A695-B05D112935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442f15-9f9d-4524-9329-49b5c939205a"/>
    <ds:schemaRef ds:uri="5c9728ca-3f62-4370-8acc-89453a5554a3"/>
    <ds:schemaRef ds:uri="8288a1f8-83cf-4b80-aaf8-98e575a96b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B75271-BE26-4A18-97FD-7E2ED0832D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9187</TotalTime>
  <Words>471</Words>
  <Application>Microsoft Office PowerPoint</Application>
  <PresentationFormat>Widescreen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skolar-sans-latin</vt:lpstr>
      <vt:lpstr>Office Theme</vt:lpstr>
      <vt:lpstr>Custom Design</vt:lpstr>
      <vt:lpstr>  Canadian Union of Public Employees CUPE</vt:lpstr>
      <vt:lpstr>LAND ACKNOWLEDGEMENT</vt:lpstr>
      <vt:lpstr>K-12 AND CUPE</vt:lpstr>
      <vt:lpstr>PowerPoint Presentation</vt:lpstr>
      <vt:lpstr>PowerPoint Presentation</vt:lpstr>
      <vt:lpstr>CUPE NATIONAL REPRESENTATIVES</vt:lpstr>
      <vt:lpstr>PowerPoint Presentation</vt:lpstr>
      <vt:lpstr>LOCAL CUPE STRUCTURE</vt:lpstr>
      <vt:lpstr>CUPE STRUCTURE  LOCAL AUTONOMY</vt:lpstr>
      <vt:lpstr>UNION DUES</vt:lpstr>
      <vt:lpstr>STRIKE INFORMATION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PRESENTED BY:  Canadian Union of Public Employees  CUPE</dc:title>
  <dc:creator>Darlene Frizzell</dc:creator>
  <cp:lastModifiedBy>Sherri Morgan</cp:lastModifiedBy>
  <cp:revision>95</cp:revision>
  <cp:lastPrinted>2021-10-26T16:47:19Z</cp:lastPrinted>
  <dcterms:created xsi:type="dcterms:W3CDTF">2020-08-14T16:58:59Z</dcterms:created>
  <dcterms:modified xsi:type="dcterms:W3CDTF">2025-04-24T19:57:32Z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0x01010057571F00B5CCCB47B5301F02579833A5</vt:lpwstr>
  </property>
  <property fmtid="{D5CDD505-2E9C-101B-9397-08002B2CF9AE}" pid="3" name="MediaServiceImageTags">
    <vt:lpwstr/>
  </property>
</Properties>
</file>